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33CC"/>
    <a:srgbClr val="903E52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93675124448053E-2"/>
          <c:y val="5.0483990156014208E-2"/>
          <c:w val="0.94982731789166208"/>
          <c:h val="0.47296401831283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Представления, штук</c:v>
                </c:pt>
                <c:pt idx="1">
                  <c:v>Привлечено к дисциплинарной ответственности, лиц</c:v>
                </c:pt>
                <c:pt idx="2">
                  <c:v>Протоколы об административных правонарушниях, штук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</c:v>
                </c:pt>
                <c:pt idx="2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1B-4E86-B506-1EC0A833CC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Представления, штук</c:v>
                </c:pt>
                <c:pt idx="1">
                  <c:v>Привлечено к дисциплинарной ответственности, лиц</c:v>
                </c:pt>
                <c:pt idx="2">
                  <c:v>Протоколы об административных правонарушниях, штук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1B-4E86-B506-1EC0A833C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998592"/>
        <c:axId val="18000128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Представления, штук</c:v>
                </c:pt>
                <c:pt idx="1">
                  <c:v>Привлечено к дисциплинарной ответственности, лиц</c:v>
                </c:pt>
                <c:pt idx="2">
                  <c:v>Протоколы об административных правонарушниях, штук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F1B-4E86-B506-1EC0A833C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98592"/>
        <c:axId val="18000128"/>
      </c:lineChart>
      <c:catAx>
        <c:axId val="17998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00128"/>
        <c:crosses val="autoZero"/>
        <c:auto val="1"/>
        <c:lblAlgn val="ctr"/>
        <c:lblOffset val="100"/>
        <c:noMultiLvlLbl val="0"/>
      </c:catAx>
      <c:valAx>
        <c:axId val="1800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cross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9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>
      <a:gsLst>
        <a:gs pos="0">
          <a:schemeClr val="accent1">
            <a:lumMod val="5000"/>
            <a:lumOff val="95000"/>
          </a:schemeClr>
        </a:gs>
        <a:gs pos="80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cap="rnd">
      <a:solidFill>
        <a:schemeClr val="accent3">
          <a:lumMod val="60000"/>
          <a:lumOff val="40000"/>
        </a:schemeClr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413F7-0A1D-4B60-8272-2B381692F75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08651CB-8087-4E7D-A834-2BCD26C3F356}">
      <dgm:prSet phldrT="[Текст]" custT="1"/>
      <dgm:spPr>
        <a:solidFill>
          <a:schemeClr val="accent2">
            <a:lumMod val="20000"/>
            <a:lumOff val="80000"/>
          </a:schemeClr>
        </a:solidFill>
        <a:effectLst>
          <a:outerShdw blurRad="38100" dist="50800" dir="5400000" algn="ctr" rotWithShape="0">
            <a:schemeClr val="accent4">
              <a:lumMod val="60000"/>
              <a:lumOff val="40000"/>
            </a:schemeClr>
          </a:outerShdw>
        </a:effectLst>
      </dgm:spPr>
      <dgm:t>
        <a:bodyPr/>
        <a:lstStyle/>
        <a:p>
          <a:endParaRPr lang="ru-RU" sz="2200" dirty="0"/>
        </a:p>
        <a:p>
          <a:r>
            <a:rPr lang="ru-RU" sz="2800" dirty="0" smtClean="0"/>
            <a:t>8 </a:t>
          </a:r>
          <a:r>
            <a:rPr lang="ru-RU" sz="2800" dirty="0"/>
            <a:t>объектов</a:t>
          </a:r>
        </a:p>
      </dgm:t>
    </dgm:pt>
    <dgm:pt modelId="{AC4FE3A4-E0CA-4E1B-ACE0-3E0854314068}" type="parTrans" cxnId="{F1571573-889F-4100-BF95-06D8761BA355}">
      <dgm:prSet/>
      <dgm:spPr/>
      <dgm:t>
        <a:bodyPr/>
        <a:lstStyle/>
        <a:p>
          <a:endParaRPr lang="ru-RU"/>
        </a:p>
      </dgm:t>
    </dgm:pt>
    <dgm:pt modelId="{CB92253A-5191-413C-96D5-20E0D00AE08F}" type="sibTrans" cxnId="{F1571573-889F-4100-BF95-06D8761BA355}">
      <dgm:prSet/>
      <dgm:spPr/>
      <dgm:t>
        <a:bodyPr/>
        <a:lstStyle/>
        <a:p>
          <a:endParaRPr lang="ru-RU"/>
        </a:p>
      </dgm:t>
    </dgm:pt>
    <dgm:pt modelId="{76AFFD24-657F-467D-B72A-9D1A1F2D91B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tabLst>
              <a:tab pos="3232150" algn="l"/>
            </a:tabLst>
          </a:pPr>
          <a:r>
            <a:rPr lang="ru-RU" sz="2800" dirty="0" smtClean="0"/>
            <a:t>1298 контрактов</a:t>
          </a:r>
        </a:p>
        <a:p>
          <a:r>
            <a:rPr lang="ru-RU" sz="2800" dirty="0" smtClean="0"/>
            <a:t>на </a:t>
          </a:r>
          <a:r>
            <a:rPr lang="ru-RU" sz="2800" dirty="0"/>
            <a:t>сумму </a:t>
          </a:r>
          <a:r>
            <a:rPr lang="ru-RU" sz="2800" dirty="0" smtClean="0"/>
            <a:t>231 930,6 </a:t>
          </a:r>
          <a:r>
            <a:rPr lang="ru-RU" sz="2800" dirty="0"/>
            <a:t>тысяч рублей</a:t>
          </a:r>
        </a:p>
      </dgm:t>
    </dgm:pt>
    <dgm:pt modelId="{9CAA71EE-1DB5-4063-8313-9BCD50BAD606}" type="parTrans" cxnId="{89525571-F3D7-496A-AA27-3E89EC99C94A}">
      <dgm:prSet/>
      <dgm:spPr/>
      <dgm:t>
        <a:bodyPr/>
        <a:lstStyle/>
        <a:p>
          <a:endParaRPr lang="ru-RU"/>
        </a:p>
      </dgm:t>
    </dgm:pt>
    <dgm:pt modelId="{040A43F5-B8EF-4283-8079-98525B0D6D18}" type="sibTrans" cxnId="{89525571-F3D7-496A-AA27-3E89EC99C94A}">
      <dgm:prSet/>
      <dgm:spPr/>
      <dgm:t>
        <a:bodyPr/>
        <a:lstStyle/>
        <a:p>
          <a:endParaRPr lang="ru-RU"/>
        </a:p>
      </dgm:t>
    </dgm:pt>
    <dgm:pt modelId="{F38896D9-532E-4F71-A762-225632C87CFA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800" dirty="0" smtClean="0"/>
            <a:t>171 нарушение </a:t>
          </a:r>
          <a:r>
            <a:rPr lang="ru-RU" sz="2800" dirty="0"/>
            <a:t>на сумму</a:t>
          </a:r>
        </a:p>
        <a:p>
          <a:r>
            <a:rPr lang="ru-RU" sz="2800" dirty="0"/>
            <a:t> </a:t>
          </a:r>
          <a:r>
            <a:rPr lang="ru-RU" sz="2800" dirty="0" smtClean="0"/>
            <a:t>32 191,5 </a:t>
          </a:r>
          <a:r>
            <a:rPr lang="ru-RU" sz="2800" dirty="0"/>
            <a:t>тысяч рублей</a:t>
          </a:r>
        </a:p>
      </dgm:t>
    </dgm:pt>
    <dgm:pt modelId="{74C4ABDE-B97B-4A82-A7C3-6127172321B3}" type="parTrans" cxnId="{AB6555C3-F683-4CB9-8A17-5A52E4F46104}">
      <dgm:prSet/>
      <dgm:spPr/>
      <dgm:t>
        <a:bodyPr/>
        <a:lstStyle/>
        <a:p>
          <a:endParaRPr lang="ru-RU"/>
        </a:p>
      </dgm:t>
    </dgm:pt>
    <dgm:pt modelId="{6AED5A97-5308-4874-BF68-4247C08849A8}" type="sibTrans" cxnId="{AB6555C3-F683-4CB9-8A17-5A52E4F46104}">
      <dgm:prSet/>
      <dgm:spPr/>
      <dgm:t>
        <a:bodyPr/>
        <a:lstStyle/>
        <a:p>
          <a:endParaRPr lang="ru-RU"/>
        </a:p>
      </dgm:t>
    </dgm:pt>
    <dgm:pt modelId="{57E73433-5781-4F8C-8F58-FD6CF4F2A602}" type="pres">
      <dgm:prSet presAssocID="{FC1413F7-0A1D-4B60-8272-2B381692F753}" presName="Name0" presStyleCnt="0">
        <dgm:presLayoutVars>
          <dgm:dir/>
          <dgm:animLvl val="lvl"/>
          <dgm:resizeHandles val="exact"/>
        </dgm:presLayoutVars>
      </dgm:prSet>
      <dgm:spPr/>
    </dgm:pt>
    <dgm:pt modelId="{1D39BCD5-3AC3-4357-A53D-6680ED9AB7DC}" type="pres">
      <dgm:prSet presAssocID="{B08651CB-8087-4E7D-A834-2BCD26C3F356}" presName="Name8" presStyleCnt="0"/>
      <dgm:spPr/>
    </dgm:pt>
    <dgm:pt modelId="{4F0BAA0F-77E6-4D0E-A5B3-F8D3A86D87EE}" type="pres">
      <dgm:prSet presAssocID="{B08651CB-8087-4E7D-A834-2BCD26C3F356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2FFB4-CF06-4088-B482-81148C248D8E}" type="pres">
      <dgm:prSet presAssocID="{B08651CB-8087-4E7D-A834-2BCD26C3F35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FC398-1FB9-420D-8176-E65C830A4B9C}" type="pres">
      <dgm:prSet presAssocID="{76AFFD24-657F-467D-B72A-9D1A1F2D91B9}" presName="Name8" presStyleCnt="0"/>
      <dgm:spPr/>
    </dgm:pt>
    <dgm:pt modelId="{615FA4F9-5B08-4D6A-AD95-602E5FE1ED20}" type="pres">
      <dgm:prSet presAssocID="{76AFFD24-657F-467D-B72A-9D1A1F2D91B9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2632E-B532-4C9A-8AF4-2AE07D009380}" type="pres">
      <dgm:prSet presAssocID="{76AFFD24-657F-467D-B72A-9D1A1F2D91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9FEB1-4D0C-4F3A-B519-E29882B14A74}" type="pres">
      <dgm:prSet presAssocID="{F38896D9-532E-4F71-A762-225632C87CFA}" presName="Name8" presStyleCnt="0"/>
      <dgm:spPr/>
    </dgm:pt>
    <dgm:pt modelId="{7ADC0999-CBA3-4412-A0FE-51854171B3C8}" type="pres">
      <dgm:prSet presAssocID="{F38896D9-532E-4F71-A762-225632C87CFA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7E184-2A62-4B13-9E02-65D08678DFD6}" type="pres">
      <dgm:prSet presAssocID="{F38896D9-532E-4F71-A762-225632C87C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B1288D-BC68-4CB4-83D8-BCEE8D0264A4}" type="presOf" srcId="{F38896D9-532E-4F71-A762-225632C87CFA}" destId="{7ADC0999-CBA3-4412-A0FE-51854171B3C8}" srcOrd="0" destOrd="0" presId="urn:microsoft.com/office/officeart/2005/8/layout/pyramid1"/>
    <dgm:cxn modelId="{DFB0BDD8-975A-4243-9E4F-4EF5AEFFA522}" type="presOf" srcId="{76AFFD24-657F-467D-B72A-9D1A1F2D91B9}" destId="{D762632E-B532-4C9A-8AF4-2AE07D009380}" srcOrd="1" destOrd="0" presId="urn:microsoft.com/office/officeart/2005/8/layout/pyramid1"/>
    <dgm:cxn modelId="{AB6555C3-F683-4CB9-8A17-5A52E4F46104}" srcId="{FC1413F7-0A1D-4B60-8272-2B381692F753}" destId="{F38896D9-532E-4F71-A762-225632C87CFA}" srcOrd="2" destOrd="0" parTransId="{74C4ABDE-B97B-4A82-A7C3-6127172321B3}" sibTransId="{6AED5A97-5308-4874-BF68-4247C08849A8}"/>
    <dgm:cxn modelId="{E98B50E5-3790-4E27-AB66-C69C14975852}" type="presOf" srcId="{F38896D9-532E-4F71-A762-225632C87CFA}" destId="{CD27E184-2A62-4B13-9E02-65D08678DFD6}" srcOrd="1" destOrd="0" presId="urn:microsoft.com/office/officeart/2005/8/layout/pyramid1"/>
    <dgm:cxn modelId="{04B42B8C-F803-43C3-B924-C67538C08D9A}" type="presOf" srcId="{76AFFD24-657F-467D-B72A-9D1A1F2D91B9}" destId="{615FA4F9-5B08-4D6A-AD95-602E5FE1ED20}" srcOrd="0" destOrd="0" presId="urn:microsoft.com/office/officeart/2005/8/layout/pyramid1"/>
    <dgm:cxn modelId="{EB83E017-EBA2-4EFE-B3F7-87B31411854B}" type="presOf" srcId="{B08651CB-8087-4E7D-A834-2BCD26C3F356}" destId="{4F0BAA0F-77E6-4D0E-A5B3-F8D3A86D87EE}" srcOrd="0" destOrd="0" presId="urn:microsoft.com/office/officeart/2005/8/layout/pyramid1"/>
    <dgm:cxn modelId="{D803D062-8D8E-4756-8BC1-7937E9FD48C0}" type="presOf" srcId="{FC1413F7-0A1D-4B60-8272-2B381692F753}" destId="{57E73433-5781-4F8C-8F58-FD6CF4F2A602}" srcOrd="0" destOrd="0" presId="urn:microsoft.com/office/officeart/2005/8/layout/pyramid1"/>
    <dgm:cxn modelId="{89525571-F3D7-496A-AA27-3E89EC99C94A}" srcId="{FC1413F7-0A1D-4B60-8272-2B381692F753}" destId="{76AFFD24-657F-467D-B72A-9D1A1F2D91B9}" srcOrd="1" destOrd="0" parTransId="{9CAA71EE-1DB5-4063-8313-9BCD50BAD606}" sibTransId="{040A43F5-B8EF-4283-8079-98525B0D6D18}"/>
    <dgm:cxn modelId="{F1571573-889F-4100-BF95-06D8761BA355}" srcId="{FC1413F7-0A1D-4B60-8272-2B381692F753}" destId="{B08651CB-8087-4E7D-A834-2BCD26C3F356}" srcOrd="0" destOrd="0" parTransId="{AC4FE3A4-E0CA-4E1B-ACE0-3E0854314068}" sibTransId="{CB92253A-5191-413C-96D5-20E0D00AE08F}"/>
    <dgm:cxn modelId="{C8D68412-C56E-4CF7-AD06-9B44B981394E}" type="presOf" srcId="{B08651CB-8087-4E7D-A834-2BCD26C3F356}" destId="{9B12FFB4-CF06-4088-B482-81148C248D8E}" srcOrd="1" destOrd="0" presId="urn:microsoft.com/office/officeart/2005/8/layout/pyramid1"/>
    <dgm:cxn modelId="{D436DEF4-E3A4-4513-8861-F82178872D2E}" type="presParOf" srcId="{57E73433-5781-4F8C-8F58-FD6CF4F2A602}" destId="{1D39BCD5-3AC3-4357-A53D-6680ED9AB7DC}" srcOrd="0" destOrd="0" presId="urn:microsoft.com/office/officeart/2005/8/layout/pyramid1"/>
    <dgm:cxn modelId="{EB7AE938-7282-4D3D-9D99-C005FFFB67F9}" type="presParOf" srcId="{1D39BCD5-3AC3-4357-A53D-6680ED9AB7DC}" destId="{4F0BAA0F-77E6-4D0E-A5B3-F8D3A86D87EE}" srcOrd="0" destOrd="0" presId="urn:microsoft.com/office/officeart/2005/8/layout/pyramid1"/>
    <dgm:cxn modelId="{2FA311E2-20BF-446F-85C9-48E2A2D398AF}" type="presParOf" srcId="{1D39BCD5-3AC3-4357-A53D-6680ED9AB7DC}" destId="{9B12FFB4-CF06-4088-B482-81148C248D8E}" srcOrd="1" destOrd="0" presId="urn:microsoft.com/office/officeart/2005/8/layout/pyramid1"/>
    <dgm:cxn modelId="{09972BB7-20F5-4C0F-A5C0-4F5F2A670C9B}" type="presParOf" srcId="{57E73433-5781-4F8C-8F58-FD6CF4F2A602}" destId="{545FC398-1FB9-420D-8176-E65C830A4B9C}" srcOrd="1" destOrd="0" presId="urn:microsoft.com/office/officeart/2005/8/layout/pyramid1"/>
    <dgm:cxn modelId="{E9CD1D49-C850-4DE5-BDD0-6EEAED1CD05C}" type="presParOf" srcId="{545FC398-1FB9-420D-8176-E65C830A4B9C}" destId="{615FA4F9-5B08-4D6A-AD95-602E5FE1ED20}" srcOrd="0" destOrd="0" presId="urn:microsoft.com/office/officeart/2005/8/layout/pyramid1"/>
    <dgm:cxn modelId="{8DCCBF71-2165-49E9-A6C5-2EC18017226E}" type="presParOf" srcId="{545FC398-1FB9-420D-8176-E65C830A4B9C}" destId="{D762632E-B532-4C9A-8AF4-2AE07D009380}" srcOrd="1" destOrd="0" presId="urn:microsoft.com/office/officeart/2005/8/layout/pyramid1"/>
    <dgm:cxn modelId="{40FDF7B2-D5EE-438D-96EF-92B16B70688E}" type="presParOf" srcId="{57E73433-5781-4F8C-8F58-FD6CF4F2A602}" destId="{D3B9FEB1-4D0C-4F3A-B519-E29882B14A74}" srcOrd="2" destOrd="0" presId="urn:microsoft.com/office/officeart/2005/8/layout/pyramid1"/>
    <dgm:cxn modelId="{CB85F9D2-B937-4AA9-B369-4D834B02BA09}" type="presParOf" srcId="{D3B9FEB1-4D0C-4F3A-B519-E29882B14A74}" destId="{7ADC0999-CBA3-4412-A0FE-51854171B3C8}" srcOrd="0" destOrd="0" presId="urn:microsoft.com/office/officeart/2005/8/layout/pyramid1"/>
    <dgm:cxn modelId="{DF10805D-87BA-4F95-B9C4-902ED51E57AB}" type="presParOf" srcId="{D3B9FEB1-4D0C-4F3A-B519-E29882B14A74}" destId="{CD27E184-2A62-4B13-9E02-65D08678DFD6}" srcOrd="1" destOrd="0" presId="urn:microsoft.com/office/officeart/2005/8/layout/pyramid1"/>
  </dgm:cxnLst>
  <dgm:bg>
    <a:noFill/>
    <a:effectLst>
      <a:outerShdw blurRad="50800" dist="50800" dir="5400000" algn="ctr" rotWithShape="0">
        <a:schemeClr val="accent4">
          <a:lumMod val="60000"/>
          <a:lumOff val="40000"/>
        </a:scheme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BAA0F-77E6-4D0E-A5B3-F8D3A86D87EE}">
      <dsp:nvSpPr>
        <dsp:cNvPr id="0" name=""/>
        <dsp:cNvSpPr/>
      </dsp:nvSpPr>
      <dsp:spPr>
        <a:xfrm>
          <a:off x="2590800" y="0"/>
          <a:ext cx="2590800" cy="1116450"/>
        </a:xfrm>
        <a:prstGeom prst="trapezoid">
          <a:avLst>
            <a:gd name="adj" fmla="val 116028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50800" dir="5400000" algn="ctr" rotWithShape="0">
            <a:schemeClr val="accent4">
              <a:lumMod val="60000"/>
              <a:lumOff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8 </a:t>
          </a:r>
          <a:r>
            <a:rPr lang="ru-RU" sz="2800" kern="1200" dirty="0"/>
            <a:t>объектов</a:t>
          </a:r>
        </a:p>
      </dsp:txBody>
      <dsp:txXfrm>
        <a:off x="2590800" y="0"/>
        <a:ext cx="2590800" cy="1116450"/>
      </dsp:txXfrm>
    </dsp:sp>
    <dsp:sp modelId="{615FA4F9-5B08-4D6A-AD95-602E5FE1ED20}">
      <dsp:nvSpPr>
        <dsp:cNvPr id="0" name=""/>
        <dsp:cNvSpPr/>
      </dsp:nvSpPr>
      <dsp:spPr>
        <a:xfrm>
          <a:off x="1295400" y="1116450"/>
          <a:ext cx="5181600" cy="1116450"/>
        </a:xfrm>
        <a:prstGeom prst="trapezoid">
          <a:avLst>
            <a:gd name="adj" fmla="val 116028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3232150" algn="l"/>
            </a:tabLst>
          </a:pPr>
          <a:r>
            <a:rPr lang="ru-RU" sz="2800" kern="1200" dirty="0" smtClean="0"/>
            <a:t>1298 контрактов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на </a:t>
          </a:r>
          <a:r>
            <a:rPr lang="ru-RU" sz="2800" kern="1200" dirty="0"/>
            <a:t>сумму </a:t>
          </a:r>
          <a:r>
            <a:rPr lang="ru-RU" sz="2800" kern="1200" dirty="0" smtClean="0"/>
            <a:t>231 930,6 </a:t>
          </a:r>
          <a:r>
            <a:rPr lang="ru-RU" sz="2800" kern="1200" dirty="0"/>
            <a:t>тысяч рублей</a:t>
          </a:r>
        </a:p>
      </dsp:txBody>
      <dsp:txXfrm>
        <a:off x="2202179" y="1116450"/>
        <a:ext cx="3368040" cy="1116450"/>
      </dsp:txXfrm>
    </dsp:sp>
    <dsp:sp modelId="{7ADC0999-CBA3-4412-A0FE-51854171B3C8}">
      <dsp:nvSpPr>
        <dsp:cNvPr id="0" name=""/>
        <dsp:cNvSpPr/>
      </dsp:nvSpPr>
      <dsp:spPr>
        <a:xfrm>
          <a:off x="0" y="2232901"/>
          <a:ext cx="7772400" cy="1116450"/>
        </a:xfrm>
        <a:prstGeom prst="trapezoid">
          <a:avLst>
            <a:gd name="adj" fmla="val 116028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171 нарушение </a:t>
          </a:r>
          <a:r>
            <a:rPr lang="ru-RU" sz="2800" kern="1200" dirty="0"/>
            <a:t>на сумму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 </a:t>
          </a:r>
          <a:r>
            <a:rPr lang="ru-RU" sz="2800" kern="1200" dirty="0" smtClean="0"/>
            <a:t>32 191,5 </a:t>
          </a:r>
          <a:r>
            <a:rPr lang="ru-RU" sz="2800" kern="1200" dirty="0"/>
            <a:t>тысяч рублей</a:t>
          </a:r>
        </a:p>
      </dsp:txBody>
      <dsp:txXfrm>
        <a:off x="1360169" y="2232901"/>
        <a:ext cx="5052060" cy="1116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BB6F-16C5-439B-9A76-20DA37571C4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95E8F5C-6D44-4F47-805D-5E536F3AE41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BB6F-16C5-439B-9A76-20DA37571C4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8F5C-6D44-4F47-805D-5E536F3AE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BB6F-16C5-439B-9A76-20DA37571C4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8F5C-6D44-4F47-805D-5E536F3AE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BB6F-16C5-439B-9A76-20DA37571C4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8F5C-6D44-4F47-805D-5E536F3AE4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BB6F-16C5-439B-9A76-20DA37571C4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95E8F5C-6D44-4F47-805D-5E536F3AE41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BB6F-16C5-439B-9A76-20DA37571C4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8F5C-6D44-4F47-805D-5E536F3AE41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BB6F-16C5-439B-9A76-20DA37571C4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8F5C-6D44-4F47-805D-5E536F3AE41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BB6F-16C5-439B-9A76-20DA37571C4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8F5C-6D44-4F47-805D-5E536F3AE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BB6F-16C5-439B-9A76-20DA37571C4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8F5C-6D44-4F47-805D-5E536F3AE4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BB6F-16C5-439B-9A76-20DA37571C4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8F5C-6D44-4F47-805D-5E536F3AE41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BB6F-16C5-439B-9A76-20DA37571C4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95E8F5C-6D44-4F47-805D-5E536F3AE41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A0BB6F-16C5-439B-9A76-20DA37571C4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95E8F5C-6D44-4F47-805D-5E536F3AE4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924944"/>
            <a:ext cx="7776864" cy="3247256"/>
          </a:xfrm>
        </p:spPr>
        <p:txBody>
          <a:bodyPr>
            <a:noAutofit/>
          </a:bodyPr>
          <a:lstStyle/>
          <a:p>
            <a:endParaRPr lang="ru-RU" sz="3600" b="1" dirty="0" smtClean="0">
              <a:solidFill>
                <a:srgbClr val="0070C0"/>
              </a:solidFill>
            </a:endParaRPr>
          </a:p>
          <a:p>
            <a:r>
              <a:rPr lang="ru-RU" sz="3600" b="1" dirty="0" smtClean="0">
                <a:solidFill>
                  <a:srgbClr val="0070C0"/>
                </a:solidFill>
              </a:rPr>
              <a:t>О работе Контрольно-счетной палаты муниципального образования </a:t>
            </a:r>
            <a:r>
              <a:rPr lang="ru-RU" sz="3600" b="1" dirty="0" err="1" smtClean="0">
                <a:solidFill>
                  <a:srgbClr val="0070C0"/>
                </a:solidFill>
              </a:rPr>
              <a:t>Кореновский</a:t>
            </a:r>
            <a:r>
              <a:rPr lang="ru-RU" sz="3600" b="1" dirty="0" smtClean="0">
                <a:solidFill>
                  <a:srgbClr val="0070C0"/>
                </a:solidFill>
              </a:rPr>
              <a:t> район за 2022 год</a:t>
            </a: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29600" cy="1728192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Century" pitchFamily="18" charset="0"/>
              </a:rPr>
              <a:t>ГОДОВОЙ  </a:t>
            </a:r>
            <a:r>
              <a:rPr lang="ru-RU" sz="6000" b="1" dirty="0" smtClean="0">
                <a:solidFill>
                  <a:srgbClr val="002060"/>
                </a:solidFill>
                <a:latin typeface="Century" pitchFamily="18" charset="0"/>
              </a:rPr>
              <a:t>ОТЧЕТ</a:t>
            </a:r>
            <a:endParaRPr lang="ru-RU" sz="6000" dirty="0">
              <a:solidFill>
                <a:srgbClr val="002060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10146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Внешняя проверка </a:t>
            </a:r>
            <a:r>
              <a:rPr lang="ru-RU" sz="3600" dirty="0" smtClean="0">
                <a:solidFill>
                  <a:srgbClr val="002060"/>
                </a:solidFill>
              </a:rPr>
              <a:t>годовых </a:t>
            </a:r>
            <a:r>
              <a:rPr lang="ru-RU" sz="3600" dirty="0">
                <a:solidFill>
                  <a:srgbClr val="002060"/>
                </a:solidFill>
              </a:rPr>
              <a:t>отчетов 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об исполнении бюджета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568952" cy="172819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</a:rPr>
              <a:t>11 </a:t>
            </a:r>
            <a:r>
              <a:rPr lang="ru-RU" sz="2800" dirty="0" smtClean="0">
                <a:solidFill>
                  <a:srgbClr val="002060"/>
                </a:solidFill>
              </a:rPr>
              <a:t>администраций</a:t>
            </a:r>
          </a:p>
          <a:p>
            <a:pPr algn="ctr"/>
            <a:r>
              <a:rPr lang="ru-RU" sz="7200" dirty="0" smtClean="0">
                <a:solidFill>
                  <a:srgbClr val="002060"/>
                </a:solidFill>
              </a:rPr>
              <a:t>16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главных распорядителей бюджетных средств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068960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1600" dirty="0">
                <a:solidFill>
                  <a:srgbClr val="002060"/>
                </a:solidFill>
              </a:rPr>
              <a:t>В результате анализа расходования бюджетных средств контрольно-счетной палатой сделаны следующие выводы: главные распорядители бюджетных средств допустили использование собственных материальных ресурсов и финансовых средств муниципального  образования для осуществления переданных в соответствии с соглашениями государственных полномочий при отсутствии решения представительного органа муниципального образования о даче согласия на  использование средств местного бюджета в сумме 1 154,8 тыс. рублей, формальный подход к проведению инвентаризации, неэффективное расходование бюджетных средств  в сумме 44,6  тыс. рублей в части переплаты страховых взносов, увеличение уровня долговой нагрузки на бюджет  (</a:t>
            </a:r>
            <a:r>
              <a:rPr lang="ru-RU" sz="1600" dirty="0" err="1">
                <a:solidFill>
                  <a:srgbClr val="002060"/>
                </a:solidFill>
              </a:rPr>
              <a:t>Кореновское</a:t>
            </a:r>
            <a:r>
              <a:rPr lang="ru-RU" sz="1600" dirty="0">
                <a:solidFill>
                  <a:srgbClr val="002060"/>
                </a:solidFill>
              </a:rPr>
              <a:t> городское поселение, Журавское </a:t>
            </a:r>
            <a:r>
              <a:rPr lang="ru-RU" sz="1600" dirty="0" smtClean="0">
                <a:solidFill>
                  <a:srgbClr val="002060"/>
                </a:solidFill>
              </a:rPr>
              <a:t>сельское поселение, </a:t>
            </a:r>
            <a:r>
              <a:rPr lang="ru-RU" sz="1600" dirty="0" err="1">
                <a:solidFill>
                  <a:srgbClr val="002060"/>
                </a:solidFill>
              </a:rPr>
              <a:t>Новоберезанское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сельское поселение)</a:t>
            </a:r>
            <a:endParaRPr lang="ru-RU" sz="1600" dirty="0">
              <a:solidFill>
                <a:srgbClr val="002060"/>
              </a:solidFill>
            </a:endParaRPr>
          </a:p>
          <a:p>
            <a:pPr indent="541338" algn="just"/>
            <a:r>
              <a:rPr lang="ru-RU" sz="1600" dirty="0" smtClean="0">
                <a:solidFill>
                  <a:srgbClr val="002060"/>
                </a:solidFill>
              </a:rPr>
              <a:t>Главы </a:t>
            </a:r>
            <a:r>
              <a:rPr lang="ru-RU" sz="1600" dirty="0" err="1">
                <a:solidFill>
                  <a:srgbClr val="002060"/>
                </a:solidFill>
              </a:rPr>
              <a:t>Новоберезанского</a:t>
            </a:r>
            <a:r>
              <a:rPr lang="ru-RU" sz="1600" dirty="0">
                <a:solidFill>
                  <a:srgbClr val="002060"/>
                </a:solidFill>
              </a:rPr>
              <a:t>, Журавского, </a:t>
            </a:r>
            <a:r>
              <a:rPr lang="ru-RU" sz="1600" dirty="0" err="1">
                <a:solidFill>
                  <a:srgbClr val="002060"/>
                </a:solidFill>
              </a:rPr>
              <a:t>Платнировского</a:t>
            </a:r>
            <a:r>
              <a:rPr lang="ru-RU" sz="1600" dirty="0">
                <a:solidFill>
                  <a:srgbClr val="002060"/>
                </a:solidFill>
              </a:rPr>
              <a:t> сельских поселений привлечены к административной ответственности, всего сумма штрафов составила 35,0 тысяч рублей, поступила в бюджеты поселений.</a:t>
            </a:r>
          </a:p>
        </p:txBody>
      </p:sp>
    </p:spTree>
    <p:extLst>
      <p:ext uri="{BB962C8B-B14F-4D97-AF65-F5344CB8AC3E}">
        <p14:creationId xmlns:p14="http://schemas.microsoft.com/office/powerpoint/2010/main" val="38064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Результаты мероприятий</a:t>
            </a:r>
            <a:endParaRPr lang="ru-RU" dirty="0"/>
          </a:p>
        </p:txBody>
      </p:sp>
      <p:graphicFrame>
        <p:nvGraphicFramePr>
          <p:cNvPr id="4" name="Объект 14">
            <a:extLst>
              <a:ext uri="{FF2B5EF4-FFF2-40B4-BE49-F238E27FC236}">
                <a16:creationId xmlns="" xmlns:a16="http://schemas.microsoft.com/office/drawing/2014/main" id="{4FB638F3-5A7C-4C72-A7C4-F08DB45CF34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78892720"/>
              </p:ext>
            </p:extLst>
          </p:nvPr>
        </p:nvGraphicFramePr>
        <p:xfrm>
          <a:off x="827584" y="1124744"/>
          <a:ext cx="770485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 rot="10800000" flipV="1">
            <a:off x="1115616" y="4845059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Судебными </a:t>
            </a:r>
            <a:r>
              <a:rPr lang="ru-RU" dirty="0">
                <a:solidFill>
                  <a:srgbClr val="002060"/>
                </a:solidFill>
              </a:rPr>
              <a:t>органами принято решение о привлечении к административной ответственности и применении наказания в виде штрафа на сумму 186,6 </a:t>
            </a:r>
            <a:r>
              <a:rPr lang="ru-RU" dirty="0" smtClean="0">
                <a:solidFill>
                  <a:srgbClr val="002060"/>
                </a:solidFill>
              </a:rPr>
              <a:t>тысяч рублей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поступило </a:t>
            </a:r>
            <a:r>
              <a:rPr lang="ru-RU" dirty="0">
                <a:solidFill>
                  <a:srgbClr val="002060"/>
                </a:solidFill>
              </a:rPr>
              <a:t>в бюджет 166,6 </a:t>
            </a:r>
            <a:r>
              <a:rPr lang="ru-RU" dirty="0" smtClean="0">
                <a:solidFill>
                  <a:srgbClr val="002060"/>
                </a:solidFill>
              </a:rPr>
              <a:t>тысяч рублей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01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Аудит в сфере закупок</a:t>
            </a:r>
            <a:endParaRPr lang="ru-RU" dirty="0"/>
          </a:p>
        </p:txBody>
      </p:sp>
      <p:graphicFrame>
        <p:nvGraphicFramePr>
          <p:cNvPr id="4" name="Объект 4">
            <a:extLst>
              <a:ext uri="{FF2B5EF4-FFF2-40B4-BE49-F238E27FC236}">
                <a16:creationId xmlns="" xmlns:a16="http://schemas.microsoft.com/office/drawing/2014/main" id="{2F72BE0C-A581-4315-91FE-9B4C558F662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93892817"/>
              </p:ext>
            </p:extLst>
          </p:nvPr>
        </p:nvGraphicFramePr>
        <p:xfrm>
          <a:off x="755576" y="1628800"/>
          <a:ext cx="7772400" cy="334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 rot="10800000" flipV="1">
            <a:off x="971600" y="5209236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Большое количество контрактов (договоров)  заключается без соблюдения принципа обеспечения конкуренции, что может повлиять на эффективность закупок. </a:t>
            </a:r>
          </a:p>
        </p:txBody>
      </p:sp>
    </p:spTree>
    <p:extLst>
      <p:ext uri="{BB962C8B-B14F-4D97-AF65-F5344CB8AC3E}">
        <p14:creationId xmlns:p14="http://schemas.microsoft.com/office/powerpoint/2010/main" val="22900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97A"/>
                </a:solidFill>
                <a:latin typeface="Bahnschrift" panose="020B0502040204020203" pitchFamily="34" charset="0"/>
              </a:rPr>
              <a:t>Экспертно-аналитическая </a:t>
            </a:r>
            <a:r>
              <a:rPr lang="ru-RU" dirty="0" smtClean="0">
                <a:solidFill>
                  <a:srgbClr val="00297A"/>
                </a:solidFill>
                <a:latin typeface="Bahnschrift" panose="020B0502040204020203" pitchFamily="34" charset="0"/>
              </a:rPr>
              <a:t>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</a:rPr>
              <a:t>Всего за отчетный период Контрольно-счетной палатой проведено и окончено 444 экспертно-аналитических мероприятия. 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</a:rPr>
              <a:t>В том числе: </a:t>
            </a:r>
          </a:p>
          <a:p>
            <a:pPr algn="just" fontAlgn="base"/>
            <a:r>
              <a:rPr lang="ru-RU" sz="1400" dirty="0">
                <a:solidFill>
                  <a:srgbClr val="002060"/>
                </a:solidFill>
              </a:rPr>
              <a:t> По проектам решений о бюджете (внесения изменений в бюджет) 94 экспертизы. Установлены отдельные нарушения бюджетного законодательства, разработаны предложения по совершенствованию бюджетного процесса, устранению нарушений   порядка   применения   бюджетной   классификации Российской Федерации.</a:t>
            </a:r>
          </a:p>
          <a:p>
            <a:pPr algn="just" fontAlgn="base"/>
            <a:r>
              <a:rPr lang="ru-RU" sz="1400" dirty="0">
                <a:solidFill>
                  <a:srgbClr val="002060"/>
                </a:solidFill>
              </a:rPr>
              <a:t>По финансово-экономической экспертизе проектов муниципальных правовых актов (включая обоснованность финансово-экономических обоснований) проведено 329 экспертиз, в основном цель мероприятий -предотвращение незаконного и неэффективного расходования бюджетных средств, осуществление контроля за соблюдением бюджетного процесса.</a:t>
            </a:r>
          </a:p>
          <a:p>
            <a:pPr algn="just" fontAlgn="base"/>
            <a:r>
              <a:rPr lang="ru-RU" sz="1400" dirty="0">
                <a:solidFill>
                  <a:srgbClr val="002060"/>
                </a:solidFill>
              </a:rPr>
              <a:t>Всего подготовлено 301 рекомендация (предложение) по результатам экспертно-аналитических мероприятий. Учтено при утверждении муниципальных правовых актов 188 предложений на сумму 104 914,3 </a:t>
            </a:r>
            <a:r>
              <a:rPr lang="ru-RU" sz="1400" dirty="0" err="1">
                <a:solidFill>
                  <a:srgbClr val="002060"/>
                </a:solidFill>
              </a:rPr>
              <a:t>тыс.рублей</a:t>
            </a:r>
            <a:r>
              <a:rPr lang="ru-RU" sz="1400" dirty="0">
                <a:solidFill>
                  <a:srgbClr val="002060"/>
                </a:solidFill>
              </a:rPr>
              <a:t>.</a:t>
            </a:r>
          </a:p>
          <a:p>
            <a:pPr algn="just" fontAlgn="base"/>
            <a:r>
              <a:rPr lang="ru-RU" sz="1400" dirty="0">
                <a:solidFill>
                  <a:srgbClr val="002060"/>
                </a:solidFill>
              </a:rPr>
              <a:t>В 2022 году особое внимание проведению уделялось профилактических мер по предотвращению нецелевого расходования бюджетных средств, выявлению фактов неэффективного расходования бюджетных,  повышению доходного потенциала местного бюджета, результативности (эффективности и экономности) и законности управления муниципальными ресурсами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0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Доклад окончен.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2564904"/>
            <a:ext cx="7978080" cy="316835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7200" dirty="0" smtClean="0">
                <a:solidFill>
                  <a:srgbClr val="0070C0"/>
                </a:solidFill>
              </a:rPr>
              <a:t>СПАСИБО </a:t>
            </a:r>
          </a:p>
          <a:p>
            <a:pPr marL="0" indent="0" algn="r">
              <a:buNone/>
            </a:pPr>
            <a:r>
              <a:rPr lang="ru-RU" sz="7200" dirty="0" smtClean="0">
                <a:solidFill>
                  <a:srgbClr val="0070C0"/>
                </a:solidFill>
              </a:rPr>
              <a:t>ЗА ВНИМАНИЕ!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6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834064" cy="243428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Штатная численность Контрольно-счетной палаты в 2022 году изменилась,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введена </a:t>
            </a:r>
            <a:r>
              <a:rPr lang="ru-RU" sz="3200" dirty="0">
                <a:solidFill>
                  <a:srgbClr val="002060"/>
                </a:solidFill>
              </a:rPr>
              <a:t>должность инспектора, общая штатная численность палаты составила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6 </a:t>
            </a:r>
            <a:r>
              <a:rPr lang="ru-RU" sz="3200" dirty="0">
                <a:solidFill>
                  <a:srgbClr val="002060"/>
                </a:solidFill>
              </a:rPr>
              <a:t>(шесть) </a:t>
            </a:r>
            <a:r>
              <a:rPr lang="ru-RU" sz="3200" dirty="0" smtClean="0">
                <a:solidFill>
                  <a:srgbClr val="002060"/>
                </a:solidFill>
              </a:rPr>
              <a:t>человек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2636912"/>
            <a:ext cx="7931224" cy="33828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соответствии с решением Совета муниципального образования </a:t>
            </a:r>
            <a:r>
              <a:rPr lang="ru-RU" dirty="0" err="1">
                <a:solidFill>
                  <a:srgbClr val="002060"/>
                </a:solidFill>
              </a:rPr>
              <a:t>Кореновский</a:t>
            </a:r>
            <a:r>
              <a:rPr lang="ru-RU" dirty="0">
                <a:solidFill>
                  <a:srgbClr val="002060"/>
                </a:solidFill>
              </a:rPr>
              <a:t> район от 24 ноября 2021 года № 153  «О  бюджете муниципального образования </a:t>
            </a:r>
            <a:r>
              <a:rPr lang="ru-RU" dirty="0" err="1">
                <a:solidFill>
                  <a:srgbClr val="002060"/>
                </a:solidFill>
              </a:rPr>
              <a:t>Кореновский</a:t>
            </a:r>
            <a:r>
              <a:rPr lang="ru-RU" dirty="0">
                <a:solidFill>
                  <a:srgbClr val="002060"/>
                </a:solidFill>
              </a:rPr>
              <a:t> район на 2022 год и плановый период 2023 и  2024 годов» Палате были выделены средства районного бюджета и бюджетов поселений в сумме 5 621,5 </a:t>
            </a:r>
            <a:r>
              <a:rPr lang="ru-RU" dirty="0" smtClean="0">
                <a:solidFill>
                  <a:srgbClr val="002060"/>
                </a:solidFill>
              </a:rPr>
              <a:t>тысяч рублей, </a:t>
            </a:r>
            <a:r>
              <a:rPr lang="ru-RU" dirty="0">
                <a:solidFill>
                  <a:srgbClr val="002060"/>
                </a:solidFill>
              </a:rPr>
              <a:t>использовано 100% выделенных </a:t>
            </a:r>
            <a:r>
              <a:rPr lang="ru-RU" dirty="0" smtClean="0">
                <a:solidFill>
                  <a:srgbClr val="002060"/>
                </a:solidFill>
              </a:rPr>
              <a:t>средств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5300" b="1" dirty="0">
                <a:solidFill>
                  <a:srgbClr val="903E52"/>
                </a:solidFill>
              </a:rPr>
              <a:t>Контрольная </a:t>
            </a:r>
            <a:r>
              <a:rPr lang="ru-RU" sz="5300" b="1" dirty="0" smtClean="0">
                <a:solidFill>
                  <a:srgbClr val="903E52"/>
                </a:solidFill>
              </a:rPr>
              <a:t>деятельность</a:t>
            </a:r>
            <a:endParaRPr lang="ru-RU" sz="5300" dirty="0">
              <a:solidFill>
                <a:srgbClr val="903E5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447800"/>
            <a:ext cx="7787208" cy="478951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Всего проведено 24 контрольных мероприятий, проверено эффективное и целевое расходование бюджетных средств на сумму 983 652,2 </a:t>
            </a:r>
            <a:r>
              <a:rPr lang="ru-RU" dirty="0" smtClean="0">
                <a:solidFill>
                  <a:srgbClr val="002060"/>
                </a:solidFill>
              </a:rPr>
              <a:t>тысяч рублей</a:t>
            </a:r>
            <a:r>
              <a:rPr lang="ru-RU" dirty="0">
                <a:solidFill>
                  <a:srgbClr val="002060"/>
                </a:solidFill>
              </a:rPr>
              <a:t>, стоимость проверенного имущества составила 249 914,6 </a:t>
            </a:r>
            <a:r>
              <a:rPr lang="ru-RU" dirty="0" smtClean="0">
                <a:solidFill>
                  <a:srgbClr val="002060"/>
                </a:solidFill>
              </a:rPr>
              <a:t>тысяч рублей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</a:rPr>
              <a:t>Проверками охвачены  5 учреждений образования  (МОБУ СОШ№3,  МОБУ СОШ № 2, МОБУ СОШ №8, МОАНУ СОШ № 17, МОБУ СОШ № 20, МОБУ СОШ №34, МОБУ ДО ДЮСШ № 1), 2 казненных учреждения (МКУ «ЦБ УО и К МО </a:t>
            </a:r>
            <a:r>
              <a:rPr lang="ru-RU" dirty="0" err="1">
                <a:solidFill>
                  <a:srgbClr val="002060"/>
                </a:solidFill>
              </a:rPr>
              <a:t>Кореновский</a:t>
            </a:r>
            <a:r>
              <a:rPr lang="ru-RU" dirty="0">
                <a:solidFill>
                  <a:srgbClr val="002060"/>
                </a:solidFill>
              </a:rPr>
              <a:t> район», МКУ «Централизованная бухгалтерия муниципальных учреждений </a:t>
            </a:r>
            <a:r>
              <a:rPr lang="ru-RU" dirty="0" err="1">
                <a:solidFill>
                  <a:srgbClr val="002060"/>
                </a:solidFill>
              </a:rPr>
              <a:t>Дядьковского</a:t>
            </a:r>
            <a:r>
              <a:rPr lang="ru-RU" dirty="0">
                <a:solidFill>
                  <a:srgbClr val="002060"/>
                </a:solidFill>
              </a:rPr>
              <a:t> сельского поселения </a:t>
            </a:r>
            <a:r>
              <a:rPr lang="ru-RU" dirty="0" err="1">
                <a:solidFill>
                  <a:srgbClr val="002060"/>
                </a:solidFill>
              </a:rPr>
              <a:t>Кореновского</a:t>
            </a:r>
            <a:r>
              <a:rPr lang="ru-RU" dirty="0">
                <a:solidFill>
                  <a:srgbClr val="002060"/>
                </a:solidFill>
              </a:rPr>
              <a:t> района»), 2 муниципальных унитарных предприятия (МУП «ЖКХ» Сергиевского сельского поселения </a:t>
            </a:r>
            <a:r>
              <a:rPr lang="ru-RU" dirty="0" err="1">
                <a:solidFill>
                  <a:srgbClr val="002060"/>
                </a:solidFill>
              </a:rPr>
              <a:t>Кореновского</a:t>
            </a:r>
            <a:r>
              <a:rPr lang="ru-RU" dirty="0">
                <a:solidFill>
                  <a:srgbClr val="002060"/>
                </a:solidFill>
              </a:rPr>
              <a:t> района, МУП </a:t>
            </a:r>
            <a:r>
              <a:rPr lang="ru-RU" dirty="0" err="1">
                <a:solidFill>
                  <a:srgbClr val="002060"/>
                </a:solidFill>
              </a:rPr>
              <a:t>Платнировского</a:t>
            </a:r>
            <a:r>
              <a:rPr lang="ru-RU" dirty="0">
                <a:solidFill>
                  <a:srgbClr val="002060"/>
                </a:solidFill>
              </a:rPr>
              <a:t> сельского поселения </a:t>
            </a:r>
            <a:r>
              <a:rPr lang="ru-RU" dirty="0" err="1">
                <a:solidFill>
                  <a:srgbClr val="002060"/>
                </a:solidFill>
              </a:rPr>
              <a:t>Кореновского</a:t>
            </a:r>
            <a:r>
              <a:rPr lang="ru-RU" dirty="0">
                <a:solidFill>
                  <a:srgbClr val="002060"/>
                </a:solidFill>
              </a:rPr>
              <a:t> района «Универсал»), 1 учреждение культуры (МБУК «</a:t>
            </a:r>
            <a:r>
              <a:rPr lang="ru-RU" dirty="0" err="1">
                <a:solidFill>
                  <a:srgbClr val="002060"/>
                </a:solidFill>
              </a:rPr>
              <a:t>Кореновский</a:t>
            </a:r>
            <a:r>
              <a:rPr lang="ru-RU" dirty="0">
                <a:solidFill>
                  <a:srgbClr val="002060"/>
                </a:solidFill>
              </a:rPr>
              <a:t> городской парк культуры и отдых») и администрация Журавского сельского поселения </a:t>
            </a:r>
            <a:r>
              <a:rPr lang="ru-RU" dirty="0" err="1">
                <a:solidFill>
                  <a:srgbClr val="002060"/>
                </a:solidFill>
              </a:rPr>
              <a:t>Кореновского</a:t>
            </a:r>
            <a:r>
              <a:rPr lang="ru-RU" dirty="0">
                <a:solidFill>
                  <a:srgbClr val="002060"/>
                </a:solidFill>
              </a:rPr>
              <a:t> района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5554312" cy="1143000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002060"/>
                </a:solidFill>
              </a:rPr>
              <a:t>МОБУ ДО ДЮСШ № 1</a:t>
            </a:r>
            <a:endParaRPr lang="ru-RU" sz="4800" dirty="0"/>
          </a:p>
        </p:txBody>
      </p:sp>
      <p:pic>
        <p:nvPicPr>
          <p:cNvPr id="1028" name="Picture 4" descr="H:\2022\ГОДОВОЙ ОТЧЕТ КСП 2022\ДЮСШ 1\IMG_20220831_114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5536" y="2010890"/>
            <a:ext cx="6140624" cy="460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2022\ГОДОВОЙ ОТЧЕТ КСП 2022\ДЮСШ 1\IMG_20220830_103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60807" y="605672"/>
            <a:ext cx="3912319" cy="293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:\2022\ГОДОВОЙ ОТЧЕТ КСП 2022\ДЮСШ 1\IMG_20221031_1310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07904" y="2780925"/>
            <a:ext cx="5169720" cy="386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7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7975" y="160337"/>
            <a:ext cx="4192017" cy="5932959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 ходе осуществления контрольной деятельности проведена проверка администрации Журавского сельского поселения. Установлены факты нецелевого расходования бюджетных средств в сумме 18,7 тысяч рублей, составлены протоколы об административном правонарушении в отношении главы сельского поселения, судебными органами дела об административных правонарушениях рассмотрены, вынесенные наказания в виде штрафов поступили в бюджет поселения в сумме 21,0 тысяч рублей.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AutoShape 2" descr="IMG-20230213-WA00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IMG-20230213-WA000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7467"/>
            <a:ext cx="430749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44008" y="3789040"/>
            <a:ext cx="42354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Выявлены так же другие нарушения бюджетного законодательства при составлении и исполнении бюджетных смет, учета основных средств. В сфере закупок установлено 11 нарушений (недостатков) на общую сумму 53,8 тысяч рублей.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022\ГОДОВОЙ ОТЧЕТ КСП 2022\фото СОШ№3\IMG_20211203_103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9270" y="179266"/>
            <a:ext cx="6390961" cy="479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2022\ГОДОВОЙ ОТЧЕТ КСП 2022\фото СОШ№3\IMG_20211214_1506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1096" y="3870270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2022\ГОДОВОЙ ОТЧЕТ КСП 2022\фото СОШ№3\IMG_20211214_1436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60231" y="1844823"/>
            <a:ext cx="2243089" cy="168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179266"/>
            <a:ext cx="2220742" cy="166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70269"/>
            <a:ext cx="2232247" cy="275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0" y="3475365"/>
            <a:ext cx="2243089" cy="168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H:\2022\ГОДОВОЙ ОТЧЕТ КСП 2022\фото СОШ№3\IMG_20211203_10553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84168" y="4461514"/>
            <a:ext cx="2884084" cy="21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9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04664"/>
            <a:ext cx="741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В ходе проверок учреждений образования установлены факты  неэффективного использовании основных средств (СОШ № 3), материальных запасов (СОШ № 3), не использовалось отапливаемое и освещаемое помещение здания школы площадью 95,3 кв. м., оборудованное под класс предмета технологии для мальчиков (СОШ № 3), так же другие нарушения законодательства о бухгалтерском учете, повлекшие  привлечение директора школы № 3 к административной ответственности.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22001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1520" y="260648"/>
            <a:ext cx="4115280" cy="6336704"/>
          </a:xfrm>
        </p:spPr>
        <p:txBody>
          <a:bodyPr>
            <a:normAutofit fontScale="47500" lnSpcReduction="20000"/>
          </a:bodyPr>
          <a:lstStyle/>
          <a:p>
            <a:pPr algn="just"/>
            <a:endParaRPr lang="ru-RU" sz="2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Bookman Old Style" pitchFamily="18" charset="0"/>
              </a:rPr>
              <a:t>формате параллельного контрольного мероприятия с Контрольно-счетной палатой Краснодарского края осуществлен «Аудит эффективности предоставления и использования краевых субвенций, выделенных на осуществление государственных полномочий в области общего образования в муниципальных образовательных организациях </a:t>
            </a:r>
            <a:r>
              <a:rPr lang="ru-RU" sz="2800" dirty="0" err="1">
                <a:solidFill>
                  <a:srgbClr val="002060"/>
                </a:solidFill>
                <a:latin typeface="Bookman Old Style" pitchFamily="18" charset="0"/>
              </a:rPr>
              <a:t>Кореновского</a:t>
            </a:r>
            <a:r>
              <a:rPr lang="ru-RU" sz="2800" dirty="0">
                <a:solidFill>
                  <a:srgbClr val="002060"/>
                </a:solidFill>
                <a:latin typeface="Bookman Old Style" pitchFamily="18" charset="0"/>
              </a:rPr>
              <a:t> района (выборочно), в том числе средств муниципального бюджета выделенных на оплату труда работников муниципальных школ в 2020 - 2021 годах». Результаты проверки показали, что бюджетные средства, направленные из краевого бюджета расходованы недостаточно эффективно, чему в значительной степени способствовало отсутствие должного контроля со стороны отраслевого органа администрации района и пробелы в нормативно-правовом регулировании по вопросам расходования средств. В ходе аудита установлено нарушений и недостатков на общую сумму 1 202,1 тыс. рублей, в том числе за счет средств краевой субвенции осуществлено финансовое обеспечение муниципальных услуг МОАНУ СОШ № 17 при отсутствии таких услуг в муниципальном задании в сумме 1 149,5 тыс. рублей, что повлекло привлечение начальника управления образования к административной ответственности. Неправомерно за счет краевого бюджета осуществлены расходы по выплате заработной платы работникам, не соответствующим квалификационным требованиям на сумму 9,6  тыс. рублей.</a:t>
            </a:r>
            <a:endParaRPr lang="ru-RU" dirty="0"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3" y="260648"/>
            <a:ext cx="4320000" cy="425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E:\ГОДОВОЙ ОТЧЕТ\ФОТО ОБРАЗОВАНИЕ 2022\25,07,2022\СОШ №17\20220725_1127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15714"/>
            <a:ext cx="2081638" cy="20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77072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4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92080" y="188640"/>
            <a:ext cx="3509684" cy="6480720"/>
          </a:xfrm>
        </p:spPr>
        <p:txBody>
          <a:bodyPr>
            <a:noAutofit/>
          </a:bodyPr>
          <a:lstStyle/>
          <a:p>
            <a:pPr algn="just"/>
            <a:r>
              <a:rPr lang="ru-RU" sz="1900" dirty="0">
                <a:solidFill>
                  <a:srgbClr val="0033CC"/>
                </a:solidFill>
              </a:rPr>
              <a:t>В ходе проверок муниципальных унитарных предприятий установлены факты нарушений учета и эффективного использования  имущества предприятий, норм списания ГСМ, порядка осуществления кассовых операций, начисления и выплаты заработной платы. По результатам проверок составлено 5 протоков об административных правонарушениях. Всего сумма штрафов составила 93,0 тысяч рублей. Оплаченные штрафы поступили в бюджеты поселений.</a:t>
            </a:r>
          </a:p>
          <a:p>
            <a:pPr algn="just"/>
            <a:endParaRPr lang="ru-RU" sz="1900" dirty="0" smtClean="0">
              <a:solidFill>
                <a:srgbClr val="0033CC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391"/>
            <a:ext cx="2448271" cy="326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2739329" cy="326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20" y="2780929"/>
            <a:ext cx="232325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25144"/>
            <a:ext cx="2466980" cy="185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224" y="888090"/>
            <a:ext cx="2523784" cy="189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3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130</TotalTime>
  <Words>942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ГОДОВОЙ  ОТЧЕТ</vt:lpstr>
      <vt:lpstr>Штатная численность Контрольно-счетной палаты в 2022 году изменилась,  введена должность инспектора, общая штатная численность палаты составила  6 (шесть) человек</vt:lpstr>
      <vt:lpstr>  Контрольная деятельность</vt:lpstr>
      <vt:lpstr>МОБУ ДО ДЮСШ №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Внешняя проверка годовых отчетов  об исполнении бюджета </vt:lpstr>
      <vt:lpstr>Результаты мероприятий</vt:lpstr>
      <vt:lpstr>Аудит в сфере закупок</vt:lpstr>
      <vt:lpstr>Экспертно-аналитическая деятельность</vt:lpstr>
      <vt:lpstr>Доклад окончен.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 ОТЧЕТ</dc:title>
  <dc:creator>Елена Болобан</dc:creator>
  <cp:lastModifiedBy>KSP</cp:lastModifiedBy>
  <cp:revision>14</cp:revision>
  <dcterms:created xsi:type="dcterms:W3CDTF">2023-04-18T06:22:55Z</dcterms:created>
  <dcterms:modified xsi:type="dcterms:W3CDTF">2023-04-18T12:18:01Z</dcterms:modified>
</cp:coreProperties>
</file>